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4" r:id="rId3"/>
    <p:sldId id="1440" r:id="rId4"/>
    <p:sldId id="293" r:id="rId5"/>
    <p:sldId id="1442" r:id="rId6"/>
    <p:sldId id="1439" r:id="rId7"/>
    <p:sldId id="283" r:id="rId8"/>
    <p:sldId id="287" r:id="rId9"/>
    <p:sldId id="278" r:id="rId10"/>
    <p:sldId id="279" r:id="rId11"/>
    <p:sldId id="288" r:id="rId12"/>
    <p:sldId id="289" r:id="rId13"/>
    <p:sldId id="1438" r:id="rId14"/>
    <p:sldId id="290" r:id="rId15"/>
    <p:sldId id="280" r:id="rId16"/>
    <p:sldId id="284" r:id="rId17"/>
    <p:sldId id="291" r:id="rId18"/>
    <p:sldId id="281" r:id="rId19"/>
    <p:sldId id="26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5C2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3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200" y="8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213275355046543E-2"/>
          <c:y val="4.8815343780193907E-2"/>
          <c:w val="0.95518254288940074"/>
          <c:h val="0.7194580367157913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297-4AD9-B7C2-127AC3E729D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97-4AD9-B7C2-127AC3E729D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72.</a:t>
                    </a:r>
                    <a:r>
                      <a:rPr lang="en-US" baseline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97-4AD9-B7C2-127AC3E729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56.0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97-4AD9-B7C2-127AC3E72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Mining, Quarrying, Oil and Gas Extraction</c:v>
                </c:pt>
                <c:pt idx="1">
                  <c:v>Construction</c:v>
                </c:pt>
                <c:pt idx="2">
                  <c:v>Other Services</c:v>
                </c:pt>
                <c:pt idx="3">
                  <c:v>Agriculture, Forestry, Fishing and Hunting</c:v>
                </c:pt>
                <c:pt idx="4">
                  <c:v>Transportation and Warehousing</c:v>
                </c:pt>
                <c:pt idx="5">
                  <c:v>Arts, Entertainment, and Recreation</c:v>
                </c:pt>
                <c:pt idx="6">
                  <c:v>Utilities</c:v>
                </c:pt>
                <c:pt idx="7">
                  <c:v>Admin and Support and Waste Management Services</c:v>
                </c:pt>
                <c:pt idx="8">
                  <c:v>Manufacturing</c:v>
                </c:pt>
                <c:pt idx="9">
                  <c:v>Public Admin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54.2</c:v>
                </c:pt>
                <c:pt idx="1">
                  <c:v>53.3</c:v>
                </c:pt>
                <c:pt idx="2">
                  <c:v>39.1</c:v>
                </c:pt>
                <c:pt idx="3">
                  <c:v>36.1</c:v>
                </c:pt>
                <c:pt idx="4">
                  <c:v>29.8</c:v>
                </c:pt>
                <c:pt idx="5">
                  <c:v>27.4</c:v>
                </c:pt>
                <c:pt idx="6">
                  <c:v>26.3</c:v>
                </c:pt>
                <c:pt idx="7">
                  <c:v>25.9</c:v>
                </c:pt>
                <c:pt idx="8">
                  <c:v>23.6</c:v>
                </c:pt>
                <c:pt idx="9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97-4AD9-B7C2-127AC3E729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3"/>
        <c:axId val="514611008"/>
        <c:axId val="514593952"/>
      </c:barChart>
      <c:catAx>
        <c:axId val="51461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593952"/>
        <c:crosses val="autoZero"/>
        <c:auto val="1"/>
        <c:lblAlgn val="ctr"/>
        <c:lblOffset val="100"/>
        <c:noMultiLvlLbl val="0"/>
      </c:catAx>
      <c:valAx>
        <c:axId val="51459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1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4E367-AAB0-40CA-B045-3BAF0230FAAC}" type="datetimeFigureOut">
              <a:rPr lang="en-US" smtClean="0"/>
              <a:t>7/21/25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ADA51-EFD0-41C7-9EEB-D54CAAE1C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6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dirty="0">
                <a:effectLst/>
                <a:latin typeface="-apple-system"/>
              </a:rPr>
              <a:t>A seasoned safety professional with over two decades of </a:t>
            </a:r>
            <a:r>
              <a:rPr lang="en-US" sz="3600" b="0" i="0" dirty="0">
                <a:effectLst/>
                <a:latin typeface="-apple-system"/>
              </a:rPr>
              <a:t>extensive experience in the </a:t>
            </a:r>
            <a:r>
              <a:rPr lang="en-US" sz="1400" b="0" i="0" dirty="0">
                <a:effectLst/>
                <a:latin typeface="-apple-system"/>
              </a:rPr>
              <a:t>construction and mining industries. With a strong background in ensuring the well-being of workers in high-risk environments and brings a wealth of knowledge and expertise to</a:t>
            </a:r>
            <a:br>
              <a:rPr lang="en-US" sz="1400" dirty="0"/>
            </a:br>
            <a:r>
              <a:rPr lang="en-US" sz="1400" b="0" i="0" dirty="0">
                <a:effectLst/>
                <a:latin typeface="-apple-system"/>
              </a:rPr>
              <a:t>the field of workplace safety.</a:t>
            </a:r>
            <a:br>
              <a:rPr lang="en-US" sz="1400" dirty="0"/>
            </a:br>
            <a:br>
              <a:rPr lang="en-US" sz="1400" dirty="0"/>
            </a:br>
            <a:r>
              <a:rPr lang="en-US" sz="1400" b="0" i="0" dirty="0">
                <a:effectLst/>
                <a:latin typeface="-apple-system"/>
              </a:rPr>
              <a:t>Beyond being a safety expert, I am a passionate public speaker, captivating audiences with insightful discussions on a range of topics. Specializing in safety practices in construction, I educate and inspire others on the importance of maintaining a secure work environment. Additionally, I am a dedicated advocate for mental health awareness and suicide prevention, shedding light on crucial issues that often go overlooked in the industry.</a:t>
            </a:r>
            <a:br>
              <a:rPr lang="en-US" sz="1400" dirty="0"/>
            </a:br>
            <a:br>
              <a:rPr lang="en-US" sz="1400" dirty="0"/>
            </a:br>
            <a:r>
              <a:rPr lang="en-US" sz="1400" b="0" i="0" dirty="0">
                <a:effectLst/>
                <a:latin typeface="-apple-system"/>
              </a:rPr>
              <a:t>Through my unique blend of practical experience and engaging communication skills, I continue to make a lasting impact in promoting safety and well-being within the construction and mining sectors.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7507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to do a quick exercise to show the attendees that each of us have had contact with this topic in some form or fashion. </a:t>
            </a:r>
          </a:p>
          <a:p>
            <a:endParaRPr lang="en-US" dirty="0"/>
          </a:p>
          <a:p>
            <a:r>
              <a:rPr lang="en-US" dirty="0"/>
              <a:t>This point makes it easier to understand that the conversations shouldn’t be as hard to have as they are. </a:t>
            </a:r>
          </a:p>
          <a:p>
            <a:endParaRPr lang="en-US" dirty="0"/>
          </a:p>
          <a:p>
            <a:r>
              <a:rPr lang="en-US" dirty="0"/>
              <a:t>Use this to begin the conversation as to the importance of destigmatizing suicide. </a:t>
            </a:r>
          </a:p>
        </p:txBody>
      </p:sp>
    </p:spTree>
    <p:extLst>
      <p:ext uri="{BB962C8B-B14F-4D97-AF65-F5344CB8AC3E}">
        <p14:creationId xmlns:p14="http://schemas.microsoft.com/office/powerpoint/2010/main" val="3156578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8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6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8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3DB4-A045-4C74-89C1-5933F33B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63528-2ECA-43FB-9A2F-9ED25864D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990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2C9E-DB63-48BE-B670-AF1B2FEE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A9023-B2BB-4F9B-940E-23422CFED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95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D690F-15CE-4631-A2D0-46FB1A13B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702BE-67FA-4A32-B192-C5FB10F84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66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4748" y="235671"/>
            <a:ext cx="8750967" cy="90733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83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7950-1105-418E-955E-041365F73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C1F57-ACAA-45D4-B764-3461811C1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93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A1D8A-C5C4-454B-81C5-229025AA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19F1D-AAB0-4285-B327-AA3397B3C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53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033A-F43B-42B7-B5C4-4A765163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24F7D-1A84-491B-8560-BC3DAB7DC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AF11F-6E9D-4B6B-9181-0EEB3D086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52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75929-526E-40A3-A6F9-71DB6906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A208B-EB1E-4500-9597-01BE299BA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94746-2DAA-497C-A54C-351928FFC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B5F4E3-F360-4524-86E5-C9C0FDADD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9E97D-3DCF-47DA-AE62-524879BF9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20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5C0E-4757-406D-9949-6B4148F1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48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214A79-C310-4D5A-A34F-E2C3B8B621CC}"/>
              </a:ext>
            </a:extLst>
          </p:cNvPr>
          <p:cNvSpPr/>
          <p:nvPr userDrawn="1"/>
        </p:nvSpPr>
        <p:spPr>
          <a:xfrm>
            <a:off x="0" y="0"/>
            <a:ext cx="12192000" cy="6856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FDA3E-9886-4CD8-B639-358CEFAA5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7849" y="0"/>
            <a:ext cx="7804151" cy="6858000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F7B3510-F5D8-4E4F-913C-BD7BEFBDB9FE}"/>
              </a:ext>
            </a:extLst>
          </p:cNvPr>
          <p:cNvSpPr/>
          <p:nvPr userDrawn="1"/>
        </p:nvSpPr>
        <p:spPr>
          <a:xfrm rot="5400000">
            <a:off x="11035243" y="44112"/>
            <a:ext cx="1007870" cy="923206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85D1C7-C0D0-4C10-AB8A-1A21493AE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1002" y="48515"/>
            <a:ext cx="609600" cy="7337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601BEA-4B2A-4C10-ACA0-94D2390567F1}"/>
              </a:ext>
            </a:extLst>
          </p:cNvPr>
          <p:cNvSpPr/>
          <p:nvPr userDrawn="1"/>
        </p:nvSpPr>
        <p:spPr>
          <a:xfrm>
            <a:off x="885826" y="1904999"/>
            <a:ext cx="3502024" cy="514351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62000">
                <a:schemeClr val="accent1">
                  <a:shade val="100000"/>
                  <a:satMod val="11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700C2-E02E-4541-825A-BEEA88F5D19E}"/>
              </a:ext>
            </a:extLst>
          </p:cNvPr>
          <p:cNvSpPr txBox="1"/>
          <p:nvPr userDrawn="1"/>
        </p:nvSpPr>
        <p:spPr>
          <a:xfrm>
            <a:off x="806686" y="2514600"/>
            <a:ext cx="5346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Divider Slide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904D9D-69B3-4971-94DF-CC766EC67960}"/>
              </a:ext>
            </a:extLst>
          </p:cNvPr>
          <p:cNvSpPr/>
          <p:nvPr userDrawn="1"/>
        </p:nvSpPr>
        <p:spPr>
          <a:xfrm>
            <a:off x="-22106" y="6457950"/>
            <a:ext cx="12214106" cy="40005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62000">
                <a:schemeClr val="accent1">
                  <a:shade val="100000"/>
                  <a:satMod val="11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7883-8DCC-4C42-9007-80E43DCE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26881-6C6A-4535-8510-9306950E9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E78AF-FC13-42D1-93FF-86A0D5792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36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6B9B-9987-4E96-BCF6-8F14467D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42018-E915-42DB-8E44-2A80CB253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2E5F0-6F8A-4282-B08A-795F0C281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61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A5EC74-F07A-4DDE-93FC-2E2C62961D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76000"/>
                </a:schemeClr>
              </a:gs>
              <a:gs pos="62000">
                <a:schemeClr val="accent4">
                  <a:lumMod val="20000"/>
                  <a:lumOff val="80000"/>
                  <a:alpha val="32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643AF3-4123-4907-BF08-A5A37429F9BC}"/>
              </a:ext>
            </a:extLst>
          </p:cNvPr>
          <p:cNvSpPr/>
          <p:nvPr userDrawn="1"/>
        </p:nvSpPr>
        <p:spPr>
          <a:xfrm>
            <a:off x="0" y="0"/>
            <a:ext cx="12192000" cy="1554797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62000">
                <a:schemeClr val="accent1">
                  <a:shade val="100000"/>
                  <a:satMod val="115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701C2F-B0F8-4C45-B8C0-595CF349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9234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22E1D-AC95-4EE2-A5E7-60D745D78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62CA49-175B-47B3-9D47-C5B49F427895}"/>
              </a:ext>
            </a:extLst>
          </p:cNvPr>
          <p:cNvSpPr/>
          <p:nvPr userDrawn="1"/>
        </p:nvSpPr>
        <p:spPr>
          <a:xfrm>
            <a:off x="0" y="6740526"/>
            <a:ext cx="12192000" cy="111821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62000">
                <a:schemeClr val="accent1">
                  <a:shade val="100000"/>
                  <a:satMod val="11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5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hyperlink" Target="https://www.slido.com/powerpoint-polling?utm_source=powerpoint&amp;utm_medium=placeholder-slide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wearing a safety vest and gloves&#10;&#10;AI-generated content may be incorrect.">
            <a:extLst>
              <a:ext uri="{FF2B5EF4-FFF2-40B4-BE49-F238E27FC236}">
                <a16:creationId xmlns:a16="http://schemas.microsoft.com/office/drawing/2014/main" id="{DCEDCFF4-FDD2-BC56-66CF-CA9D634AD9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C64361-FFA9-4E2C-B72A-BE94054D79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872" y="331464"/>
            <a:ext cx="2420828" cy="1481664"/>
          </a:xfrm>
          <a:prstGeom prst="rect">
            <a:avLst/>
          </a:prstGeom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0D9EC5-A453-1FC0-A379-A642BDF67835}"/>
              </a:ext>
            </a:extLst>
          </p:cNvPr>
          <p:cNvSpPr/>
          <p:nvPr/>
        </p:nvSpPr>
        <p:spPr>
          <a:xfrm>
            <a:off x="0" y="3650711"/>
            <a:ext cx="12192000" cy="1558413"/>
          </a:xfrm>
          <a:prstGeom prst="rect">
            <a:avLst/>
          </a:prstGeom>
          <a:solidFill>
            <a:srgbClr val="F25C2F">
              <a:alpha val="595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3E9614-70B4-1C10-590C-043BD5E3D4F3}"/>
              </a:ext>
            </a:extLst>
          </p:cNvPr>
          <p:cNvSpPr txBox="1"/>
          <p:nvPr/>
        </p:nvSpPr>
        <p:spPr>
          <a:xfrm>
            <a:off x="552450" y="572484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 Pro" panose="020F0502020204030204" pitchFamily="34" charset="0"/>
                <a:cs typeface="Arial" panose="020B0604020202020204" pitchFamily="34" charset="0"/>
              </a:rPr>
              <a:t>Presented to:</a:t>
            </a:r>
          </a:p>
          <a:p>
            <a:r>
              <a:rPr lang="en-US" sz="2000" dirty="0">
                <a:solidFill>
                  <a:schemeClr val="bg1"/>
                </a:solidFill>
                <a:latin typeface="Verdana Pro" panose="020F050202020403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6D29E-9B3C-474B-A034-1B1CA891BA3A}"/>
              </a:ext>
            </a:extLst>
          </p:cNvPr>
          <p:cNvSpPr txBox="1"/>
          <p:nvPr/>
        </p:nvSpPr>
        <p:spPr>
          <a:xfrm>
            <a:off x="552450" y="3829754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erdana Pro" panose="020F0502020204030204" pitchFamily="34" charset="0"/>
                <a:cs typeface="Arial" panose="020B0604020202020204" pitchFamily="34" charset="0"/>
              </a:rPr>
              <a:t>Beneath The Surface</a:t>
            </a:r>
          </a:p>
          <a:p>
            <a:r>
              <a:rPr lang="en-US" sz="3200" dirty="0">
                <a:solidFill>
                  <a:schemeClr val="bg1"/>
                </a:solidFill>
                <a:latin typeface="Verdana Pro" panose="020F0502020204030204" pitchFamily="34" charset="0"/>
                <a:cs typeface="Arial" panose="020B0604020202020204" pitchFamily="34" charset="0"/>
              </a:rPr>
              <a:t>Addressing Mental Health and Suicide in Mining</a:t>
            </a:r>
          </a:p>
        </p:txBody>
      </p:sp>
    </p:spTree>
    <p:extLst>
      <p:ext uri="{BB962C8B-B14F-4D97-AF65-F5344CB8AC3E}">
        <p14:creationId xmlns:p14="http://schemas.microsoft.com/office/powerpoint/2010/main" val="236068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21E0-EDEF-4458-A370-426FFD66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6" y="0"/>
            <a:ext cx="10783344" cy="15547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 Pro" panose="020B0604030504040204" pitchFamily="34" charset="0"/>
              </a:rPr>
              <a:t>Key Facts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B7864D-683E-4A88-B67A-6E790F1B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6" y="1730478"/>
            <a:ext cx="9989389" cy="489828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4400" dirty="0">
                <a:latin typeface="Verdana Pro" panose="020B0604030504040204" pitchFamily="34" charset="0"/>
              </a:rPr>
              <a:t>Studies show that one reason may lie in the composition of our workforce, these industries are male dominated.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latin typeface="Verdana Pro" panose="020B0604030504040204" pitchFamily="34" charset="0"/>
              </a:rPr>
              <a:t>83% of mine workers are men.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latin typeface="Verdana Pro" panose="020B0604030504040204" pitchFamily="34" charset="0"/>
              </a:rPr>
              <a:t>Men die from suicide 3.5 times more than women 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latin typeface="Verdana Pro" panose="020B0604030504040204" pitchFamily="34" charset="0"/>
              </a:rPr>
              <a:t>78% of mine workers are white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latin typeface="Verdana Pro" panose="020B0604030504040204" pitchFamily="34" charset="0"/>
              </a:rPr>
              <a:t>Suicide rates are highest amongst middle aged men – White men in particular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latin typeface="Verdana Pro" panose="020B0604030504040204" pitchFamily="34" charset="0"/>
              </a:rPr>
              <a:t>1.5 of every 10 construction workers are veterans 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latin typeface="Verdana Pro" panose="020B0604030504040204" pitchFamily="34" charset="0"/>
              </a:rPr>
              <a:t>Veterans are 50% more likely to die by suicide than the general 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6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D00AEB-389E-77B8-F2B7-D6295DD95BFB}"/>
              </a:ext>
            </a:extLst>
          </p:cNvPr>
          <p:cNvSpPr/>
          <p:nvPr/>
        </p:nvSpPr>
        <p:spPr>
          <a:xfrm>
            <a:off x="403122" y="2380038"/>
            <a:ext cx="4768646" cy="40010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B78FA3-1190-1B7F-8C36-DD13FA834CCF}"/>
              </a:ext>
            </a:extLst>
          </p:cNvPr>
          <p:cNvSpPr/>
          <p:nvPr/>
        </p:nvSpPr>
        <p:spPr>
          <a:xfrm>
            <a:off x="6253316" y="2380037"/>
            <a:ext cx="4768462" cy="40010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E2A23-A90B-41A5-8916-81205CEE7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6" y="0"/>
            <a:ext cx="10783344" cy="15547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 Pro" panose="020B0604030504040204" pitchFamily="34" charset="0"/>
              </a:rPr>
              <a:t>Why is this happening?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FE20C0-0484-4974-8F97-CACF6CC4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6" y="1754496"/>
            <a:ext cx="4601312" cy="6671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Verdana Pro" panose="020B060403050404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Work-Life Balance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D07CC-D32C-4F51-BC52-29446765E868}"/>
              </a:ext>
            </a:extLst>
          </p:cNvPr>
          <p:cNvSpPr txBox="1"/>
          <p:nvPr/>
        </p:nvSpPr>
        <p:spPr>
          <a:xfrm>
            <a:off x="570456" y="1754496"/>
            <a:ext cx="460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rgbClr val="002060"/>
                </a:solidFill>
                <a:latin typeface="Verdana Pro" panose="020B060403050404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Culture</a:t>
            </a:r>
            <a:endParaRPr lang="en-US" dirty="0">
              <a:solidFill>
                <a:srgbClr val="002060"/>
              </a:solidFill>
              <a:latin typeface="Amasis MT Pro Medium" panose="02040604050005020304" pitchFamily="18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866347-4F85-253D-4880-47216F8FD9C1}"/>
              </a:ext>
            </a:extLst>
          </p:cNvPr>
          <p:cNvSpPr txBox="1">
            <a:spLocks/>
          </p:cNvSpPr>
          <p:nvPr/>
        </p:nvSpPr>
        <p:spPr>
          <a:xfrm>
            <a:off x="6528619" y="2500670"/>
            <a:ext cx="4208208" cy="3880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Verdana Pro" panose="020B060403050404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Stress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Verdana Pro" panose="020B060403050404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Long hours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Verdana Pro" panose="020B060403050404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Travel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Verdana Pro" panose="020B060403050404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Relationships 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Verdana Pro" panose="020B060403050404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Sleep disruptions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Verdana Pro" panose="020B060403050404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Instability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Verdana Pro" panose="020B060403050404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“Golden Handcuffs”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EE9E5-D364-4056-93FB-2EEB29248D6B}"/>
              </a:ext>
            </a:extLst>
          </p:cNvPr>
          <p:cNvSpPr txBox="1"/>
          <p:nvPr/>
        </p:nvSpPr>
        <p:spPr>
          <a:xfrm>
            <a:off x="678608" y="2500670"/>
            <a:ext cx="420820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 Pro" panose="020B060403050404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Tough in nature</a:t>
            </a:r>
          </a:p>
          <a:p>
            <a:pPr marL="457200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 Pro" panose="020B060403050404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Away from family</a:t>
            </a:r>
          </a:p>
          <a:p>
            <a:pPr marL="457200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 Pro" panose="020B060403050404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Away from support structures</a:t>
            </a:r>
          </a:p>
          <a:p>
            <a:pPr marL="457200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 Pro" panose="020B060403050404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Addiction</a:t>
            </a:r>
          </a:p>
          <a:p>
            <a:pPr marL="457200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 Pro" panose="020B060403050404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Peer Pressure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i="1" dirty="0">
              <a:latin typeface="Amasis MT Pro Medium" panose="02040604050005020304" pitchFamily="18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Amasis MT Pro Medium" panose="02040604050005020304" pitchFamily="18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C463-51D2-4D73-862C-C09C623E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4" y="0"/>
            <a:ext cx="10783345" cy="15547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 Pro" panose="020B0604030504040204" pitchFamily="34" charset="0"/>
              </a:rPr>
              <a:t>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0CA8D-6B07-4602-8CB4-0CB9DC390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4" y="1828801"/>
            <a:ext cx="5810681" cy="45494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300" b="1" dirty="0">
                <a:latin typeface="Verdana Pro" panose="020B0604030504040204" pitchFamily="34" charset="0"/>
              </a:rPr>
              <a:t>ACTIVELY LISTEN! 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atin typeface="Verdana Pro" panose="020B0604030504040204" pitchFamily="34" charset="0"/>
              </a:rPr>
              <a:t>If a person talks about…</a:t>
            </a:r>
            <a:endParaRPr lang="en-US" sz="3200" dirty="0">
              <a:latin typeface="Verdana Pro" panose="020B0604030504040204" pitchFamily="34" charset="0"/>
            </a:endParaRPr>
          </a:p>
          <a:p>
            <a:pPr marL="640080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b="0" i="1" dirty="0">
                <a:latin typeface="Verdana Pro" panose="020B0604030504040204" pitchFamily="34" charset="0"/>
              </a:rPr>
              <a:t>– Killing themselves</a:t>
            </a:r>
          </a:p>
          <a:p>
            <a:pPr marL="640080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b="0" i="1" dirty="0">
                <a:latin typeface="Verdana Pro" panose="020B0604030504040204" pitchFamily="34" charset="0"/>
              </a:rPr>
              <a:t>– Feeling hopeless</a:t>
            </a:r>
          </a:p>
          <a:p>
            <a:pPr marL="640080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b="0" i="1" dirty="0">
                <a:latin typeface="Verdana Pro" panose="020B0604030504040204" pitchFamily="34" charset="0"/>
              </a:rPr>
              <a:t>– Having no reason to live</a:t>
            </a:r>
          </a:p>
          <a:p>
            <a:pPr marL="640080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b="0" i="1" dirty="0">
                <a:latin typeface="Verdana Pro" panose="020B0604030504040204" pitchFamily="34" charset="0"/>
              </a:rPr>
              <a:t>– Being a burden to others</a:t>
            </a:r>
          </a:p>
          <a:p>
            <a:pPr marL="640080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b="0" i="1" dirty="0">
                <a:latin typeface="Verdana Pro" panose="020B0604030504040204" pitchFamily="34" charset="0"/>
              </a:rPr>
              <a:t>– Feeling trapped </a:t>
            </a:r>
          </a:p>
          <a:p>
            <a:pPr marL="640080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b="0" i="1" dirty="0">
                <a:latin typeface="Verdana Pro" panose="020B0604030504040204" pitchFamily="34" charset="0"/>
              </a:rPr>
              <a:t>– Unbearable pain </a:t>
            </a:r>
          </a:p>
        </p:txBody>
      </p:sp>
      <p:pic>
        <p:nvPicPr>
          <p:cNvPr id="8" name="Picture 7" descr="A few men standing next to a truck&#10;&#10;AI-generated content may be incorrect.">
            <a:extLst>
              <a:ext uri="{FF2B5EF4-FFF2-40B4-BE49-F238E27FC236}">
                <a16:creationId xmlns:a16="http://schemas.microsoft.com/office/drawing/2014/main" id="{9D020304-A228-1D63-A5C4-BE01F7B145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2581" y="1554798"/>
            <a:ext cx="5309419" cy="51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7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in a safety vest talking to a person in a construction site&#10;&#10;AI-generated content may be incorrect.">
            <a:extLst>
              <a:ext uri="{FF2B5EF4-FFF2-40B4-BE49-F238E27FC236}">
                <a16:creationId xmlns:a16="http://schemas.microsoft.com/office/drawing/2014/main" id="{3625A317-039F-F34D-1EC7-1BC072B490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B22184-127C-4A57-E8A4-5BAC64179A91}"/>
              </a:ext>
            </a:extLst>
          </p:cNvPr>
          <p:cNvSpPr txBox="1"/>
          <p:nvPr/>
        </p:nvSpPr>
        <p:spPr>
          <a:xfrm>
            <a:off x="2333850" y="2090172"/>
            <a:ext cx="75242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Verdana Pro" panose="020B0604030504040204" pitchFamily="34" charset="0"/>
              </a:rPr>
              <a:t>The Art of listening is creating an environment in which the other person feels heard, feels seen and feels understood.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Verdana Pro" panose="020B0604030504040204" pitchFamily="34" charset="0"/>
              </a:rPr>
              <a:t>– Simon Sinek</a:t>
            </a:r>
          </a:p>
        </p:txBody>
      </p:sp>
    </p:spTree>
    <p:extLst>
      <p:ext uri="{BB962C8B-B14F-4D97-AF65-F5344CB8AC3E}">
        <p14:creationId xmlns:p14="http://schemas.microsoft.com/office/powerpoint/2010/main" val="260802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33BF-8F5A-45E8-834D-5EEEC7FD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4" y="0"/>
            <a:ext cx="10783346" cy="15547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 Pro" panose="020B0604030504040204" pitchFamily="34" charset="0"/>
              </a:rPr>
              <a:t>Pay Attention!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1644-AA79-4738-B81C-ECF43A4C6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4" y="1825624"/>
            <a:ext cx="8180256" cy="494880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ClrTx/>
              <a:buNone/>
            </a:pPr>
            <a:r>
              <a:rPr lang="en-US" sz="3800" b="1" dirty="0">
                <a:latin typeface="Verdana Pro" panose="020B0604030504040204" pitchFamily="34" charset="0"/>
              </a:rPr>
              <a:t>BEHAVIOR</a:t>
            </a:r>
            <a:r>
              <a:rPr lang="en-US" sz="3800" dirty="0">
                <a:latin typeface="Verdana Pro" panose="020B0604030504040204" pitchFamily="34" charset="0"/>
              </a:rPr>
              <a:t> -Especially after painful event or a loss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800" b="0" i="1" dirty="0">
                <a:latin typeface="Verdana Pro" panose="020B0604030504040204" pitchFamily="34" charset="0"/>
              </a:rPr>
              <a:t>Increased use of alcohol or drugs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800" b="0" i="1" dirty="0">
                <a:latin typeface="Verdana Pro" panose="020B0604030504040204" pitchFamily="34" charset="0"/>
              </a:rPr>
              <a:t>Withdrawing from activities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800" b="0" i="1" dirty="0">
                <a:latin typeface="Verdana Pro" panose="020B0604030504040204" pitchFamily="34" charset="0"/>
              </a:rPr>
              <a:t>Isolating from friends and family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800" b="0" i="1" dirty="0">
                <a:latin typeface="Verdana Pro" panose="020B0604030504040204" pitchFamily="34" charset="0"/>
              </a:rPr>
              <a:t>Sleeping to much or to little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800" b="0" i="1" dirty="0">
                <a:latin typeface="Verdana Pro" panose="020B0604030504040204" pitchFamily="34" charset="0"/>
              </a:rPr>
              <a:t>Visiting or calling people to say goodbye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800" b="0" i="1" dirty="0">
                <a:latin typeface="Verdana Pro" panose="020B0604030504040204" pitchFamily="34" charset="0"/>
              </a:rPr>
              <a:t>Giving away possessions 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800" b="0" i="1" dirty="0">
                <a:latin typeface="Verdana Pro" panose="020B0604030504040204" pitchFamily="34" charset="0"/>
              </a:rPr>
              <a:t>Aggression 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800" b="0" i="1" dirty="0">
                <a:latin typeface="Verdana Pro" panose="020B0604030504040204" pitchFamily="34" charset="0"/>
              </a:rPr>
              <a:t>Fatigue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person in a construction vehicle&#10;&#10;AI-generated content may be incorrect.">
            <a:extLst>
              <a:ext uri="{FF2B5EF4-FFF2-40B4-BE49-F238E27FC236}">
                <a16:creationId xmlns:a16="http://schemas.microsoft.com/office/drawing/2014/main" id="{1DD21053-3D32-C229-E168-646E5EEB1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0065" y="1554797"/>
            <a:ext cx="3311935" cy="519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94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FF5B-D547-41DE-9018-A754C6F0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4" y="0"/>
            <a:ext cx="10783346" cy="1554797"/>
          </a:xfrm>
        </p:spPr>
        <p:txBody>
          <a:bodyPr/>
          <a:lstStyle/>
          <a:p>
            <a:r>
              <a:rPr lang="en-US" dirty="0"/>
              <a:t>What Can we Do?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5C8D3F-76CA-4ECF-8CAE-555239E78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4" y="3062879"/>
            <a:ext cx="4237520" cy="234142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Verdana Pro" panose="020B0604030504040204" pitchFamily="34" charset="0"/>
              </a:rPr>
              <a:t>Our environment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Verdana Pro" panose="020B0604030504040204" pitchFamily="34" charset="0"/>
              </a:rPr>
              <a:t>The issues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Verdana Pro" panose="020B0604030504040204" pitchFamily="34" charset="0"/>
              </a:rPr>
              <a:t>Our resources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64CD8-799E-4968-AE6A-7AD1F217F253}"/>
              </a:ext>
            </a:extLst>
          </p:cNvPr>
          <p:cNvSpPr txBox="1"/>
          <p:nvPr/>
        </p:nvSpPr>
        <p:spPr>
          <a:xfrm>
            <a:off x="5902367" y="4359818"/>
            <a:ext cx="545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Verdana Pro" panose="020B0604030504040204" pitchFamily="34" charset="0"/>
              </a:rPr>
              <a:t>https://988lifeline.org/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3D8A2-48FB-5336-533E-61C48877A1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021" y="2664728"/>
            <a:ext cx="5332126" cy="15285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985E03-F632-AEB7-901A-806D13D7BAFB}"/>
              </a:ext>
            </a:extLst>
          </p:cNvPr>
          <p:cNvSpPr txBox="1">
            <a:spLocks/>
          </p:cNvSpPr>
          <p:nvPr/>
        </p:nvSpPr>
        <p:spPr>
          <a:xfrm>
            <a:off x="570454" y="2415977"/>
            <a:ext cx="4847120" cy="646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3200" b="1" dirty="0">
                <a:latin typeface="Verdana Pro" panose="020B0604030504040204" pitchFamily="34" charset="0"/>
              </a:rPr>
              <a:t>Understand!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314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B626-9459-4FED-934E-03162162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4" y="0"/>
            <a:ext cx="10783346" cy="15547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 Pro" panose="020B0604030504040204" pitchFamily="34" charset="0"/>
              </a:rPr>
              <a:t>GET INVOLVED!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9D35F9-9729-4B49-B45B-8F61BB3EE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0" b="4893"/>
          <a:stretch>
            <a:fillRect/>
          </a:stretch>
        </p:blipFill>
        <p:spPr>
          <a:xfrm>
            <a:off x="570454" y="2497393"/>
            <a:ext cx="8112914" cy="4021393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4E744B-65AA-462E-A715-11A4957F3FA4}"/>
              </a:ext>
            </a:extLst>
          </p:cNvPr>
          <p:cNvSpPr txBox="1">
            <a:spLocks/>
          </p:cNvSpPr>
          <p:nvPr/>
        </p:nvSpPr>
        <p:spPr>
          <a:xfrm>
            <a:off x="570454" y="1848465"/>
            <a:ext cx="10783346" cy="648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Verdana Pro" panose="020B0604030504040204" pitchFamily="34" charset="0"/>
              </a:rPr>
              <a:t>https://988lifeline.org/promote-national-suicide-prevention-month/</a:t>
            </a:r>
          </a:p>
        </p:txBody>
      </p:sp>
      <p:pic>
        <p:nvPicPr>
          <p:cNvPr id="11" name="Picture 10" descr="A person wearing a safety vest and a hard hat&#10;&#10;AI-generated content may be incorrect.">
            <a:extLst>
              <a:ext uri="{FF2B5EF4-FFF2-40B4-BE49-F238E27FC236}">
                <a16:creationId xmlns:a16="http://schemas.microsoft.com/office/drawing/2014/main" id="{CD31DD1A-0115-56AD-60CB-24329DAD1E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386" y="2497393"/>
            <a:ext cx="2678414" cy="40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16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B515-7372-42D0-924D-10F95E07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4" y="0"/>
            <a:ext cx="10783346" cy="1554797"/>
          </a:xfrm>
        </p:spPr>
        <p:txBody>
          <a:bodyPr/>
          <a:lstStyle/>
          <a:p>
            <a:r>
              <a:rPr lang="en-US" dirty="0">
                <a:latin typeface="Verdana Pro" panose="020B0604030504040204" pitchFamily="34" charset="0"/>
              </a:rPr>
              <a:t>Resources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DEB582-567E-4281-B3DA-EA0E7C297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0454" y="1990724"/>
            <a:ext cx="3989079" cy="39744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1A312A-E3F4-09FE-21F4-6AB5AB5D0D5D}"/>
              </a:ext>
            </a:extLst>
          </p:cNvPr>
          <p:cNvGrpSpPr/>
          <p:nvPr/>
        </p:nvGrpSpPr>
        <p:grpSpPr>
          <a:xfrm>
            <a:off x="5444695" y="2551491"/>
            <a:ext cx="5757672" cy="2901696"/>
            <a:chOff x="5444695" y="2551491"/>
            <a:chExt cx="5757672" cy="2901696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C63991A-7983-3437-66F1-564925B708B4}"/>
                </a:ext>
              </a:extLst>
            </p:cNvPr>
            <p:cNvSpPr/>
            <p:nvPr/>
          </p:nvSpPr>
          <p:spPr>
            <a:xfrm>
              <a:off x="5444695" y="2551491"/>
              <a:ext cx="5757672" cy="290169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1BC4EC-CEA2-4D63-BA07-810743CA3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2497" y="2806380"/>
              <a:ext cx="4263989" cy="2343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4449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few construction workers on a construction site&#10;&#10;AI-generated content may be incorrect.">
            <a:extLst>
              <a:ext uri="{FF2B5EF4-FFF2-40B4-BE49-F238E27FC236}">
                <a16:creationId xmlns:a16="http://schemas.microsoft.com/office/drawing/2014/main" id="{33D8D5DC-17BF-EBC7-0E40-E16FA7AF02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2260C5-21DE-ACCC-238D-A7611AEE801C}"/>
              </a:ext>
            </a:extLst>
          </p:cNvPr>
          <p:cNvSpPr/>
          <p:nvPr/>
        </p:nvSpPr>
        <p:spPr>
          <a:xfrm>
            <a:off x="0" y="2821858"/>
            <a:ext cx="12192000" cy="403795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318463-2E7E-4963-A236-E90F9DF40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374" y="3221377"/>
            <a:ext cx="9891252" cy="321875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Verdana Pro" panose="020B0604030504040204" pitchFamily="34" charset="0"/>
              </a:rPr>
              <a:t>The most important role of a mining professional is to de-stigmatize mental health and serve as the bridge that connects the workers needing support with qualified medical professionals. 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34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B10690-3843-4CB7-911B-17F58BCA6A7F}"/>
              </a:ext>
            </a:extLst>
          </p:cNvPr>
          <p:cNvSpPr/>
          <p:nvPr/>
        </p:nvSpPr>
        <p:spPr>
          <a:xfrm>
            <a:off x="0" y="0"/>
            <a:ext cx="12192000" cy="6856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E18152-D61D-48C7-9E8D-5F0B2668F149}"/>
              </a:ext>
            </a:extLst>
          </p:cNvPr>
          <p:cNvSpPr txBox="1"/>
          <p:nvPr/>
        </p:nvSpPr>
        <p:spPr>
          <a:xfrm>
            <a:off x="3303847" y="241387"/>
            <a:ext cx="5739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 Pro" panose="020B060403050404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22E302-E8C8-41CE-BA0A-CA8FAD89E402}"/>
              </a:ext>
            </a:extLst>
          </p:cNvPr>
          <p:cNvSpPr/>
          <p:nvPr/>
        </p:nvSpPr>
        <p:spPr>
          <a:xfrm>
            <a:off x="-22106" y="6457950"/>
            <a:ext cx="12214106" cy="40005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62000">
                <a:schemeClr val="accent1">
                  <a:shade val="100000"/>
                  <a:satMod val="11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68F759-6E18-4487-8ECD-C329515CDD4E}"/>
              </a:ext>
            </a:extLst>
          </p:cNvPr>
          <p:cNvSpPr txBox="1"/>
          <p:nvPr/>
        </p:nvSpPr>
        <p:spPr>
          <a:xfrm>
            <a:off x="4852796" y="6473309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AmesConstruction.com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80F8E-16AC-4F93-A597-9711C0F2335D}"/>
              </a:ext>
            </a:extLst>
          </p:cNvPr>
          <p:cNvSpPr txBox="1"/>
          <p:nvPr/>
        </p:nvSpPr>
        <p:spPr>
          <a:xfrm>
            <a:off x="941276" y="5325813"/>
            <a:ext cx="44213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Verdana Pro" panose="020B0604030504040204" pitchFamily="34" charset="0"/>
              </a:rPr>
              <a:t>rorywilson@amesco.com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B18B86-0F48-443C-BDE0-84E876E02D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8" t="4917" r="4724" b="4846"/>
          <a:stretch>
            <a:fillRect/>
          </a:stretch>
        </p:blipFill>
        <p:spPr>
          <a:xfrm>
            <a:off x="1429000" y="1312693"/>
            <a:ext cx="3657600" cy="36604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CF3220-3827-207A-82D8-034E48442935}"/>
              </a:ext>
            </a:extLst>
          </p:cNvPr>
          <p:cNvSpPr txBox="1"/>
          <p:nvPr/>
        </p:nvSpPr>
        <p:spPr>
          <a:xfrm>
            <a:off x="6515599" y="5212714"/>
            <a:ext cx="50562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Verdana Pro" panose="020B0604030504040204" pitchFamily="34" charset="0"/>
              </a:rPr>
              <a:t>Download this Presentation and more materials.</a:t>
            </a:r>
          </a:p>
        </p:txBody>
      </p:sp>
      <p:pic>
        <p:nvPicPr>
          <p:cNvPr id="8" name="Picture 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CFF683CE-4FC1-F108-93AB-B6A66F1160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35" y="1313749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4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402A-11D8-4C0B-A6E7-50A6CBE4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7" y="0"/>
            <a:ext cx="8465258" cy="153191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 Pro" panose="020B0604030504040204" pitchFamily="34" charset="0"/>
              </a:rPr>
              <a:t>Rory Wilson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BCB27-BDAB-41E1-B578-DBD8B89503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3258" y="1930104"/>
            <a:ext cx="2654710" cy="375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0223CA-A50C-40AC-AA95-30DA21AE1252}"/>
              </a:ext>
            </a:extLst>
          </p:cNvPr>
          <p:cNvSpPr txBox="1"/>
          <p:nvPr/>
        </p:nvSpPr>
        <p:spPr>
          <a:xfrm>
            <a:off x="570458" y="1930104"/>
            <a:ext cx="8067093" cy="393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11111"/>
                </a:solidFill>
                <a:latin typeface="Verdana Pro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Background:</a:t>
            </a:r>
            <a:endParaRPr lang="en-US" sz="2400" b="1" dirty="0">
              <a:solidFill>
                <a:srgbClr val="111111"/>
              </a:solidFill>
              <a:effectLst/>
              <a:latin typeface="Verdana Pro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11111"/>
                </a:solidFill>
                <a:latin typeface="Verdana Pro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years in construction and mining industries</a:t>
            </a:r>
          </a:p>
          <a:p>
            <a:pPr marL="342900" marR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11111"/>
                </a:solidFill>
                <a:latin typeface="Verdana Pro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 professional </a:t>
            </a:r>
          </a:p>
          <a:p>
            <a:pPr marL="342900" marR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11111"/>
                </a:solidFill>
                <a:latin typeface="Verdana Pro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Passionate public speaker</a:t>
            </a:r>
          </a:p>
          <a:p>
            <a:pPr marL="342900" marR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11111"/>
                </a:solidFill>
                <a:latin typeface="Verdana Pro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Dedicated advocate for mental health awareness and suicide prevention</a:t>
            </a:r>
            <a:endParaRPr lang="en-US" sz="2600" b="1" dirty="0">
              <a:solidFill>
                <a:srgbClr val="111111"/>
              </a:solidFill>
              <a:latin typeface="Verdana Pro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11111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11D9AB-189A-412A-AB14-68F0432822C0}"/>
              </a:ext>
            </a:extLst>
          </p:cNvPr>
          <p:cNvSpPr txBox="1"/>
          <p:nvPr/>
        </p:nvSpPr>
        <p:spPr>
          <a:xfrm>
            <a:off x="8117336" y="5864194"/>
            <a:ext cx="336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rorywilson@amesco.com</a:t>
            </a:r>
          </a:p>
        </p:txBody>
      </p:sp>
    </p:spTree>
    <p:extLst>
      <p:ext uri="{BB962C8B-B14F-4D97-AF65-F5344CB8AC3E}">
        <p14:creationId xmlns:p14="http://schemas.microsoft.com/office/powerpoint/2010/main" val="347976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6350-FDAE-4971-9D45-01E29876B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6" y="0"/>
            <a:ext cx="10716231" cy="152004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WARNING:</a:t>
            </a:r>
            <a:r>
              <a:rPr lang="en-US" sz="4000" dirty="0">
                <a:latin typeface="Verdana Pro" panose="020B0604030504040204" pitchFamily="34" charset="0"/>
              </a:rPr>
              <a:t> </a:t>
            </a:r>
            <a:r>
              <a:rPr lang="en-US" sz="4000" b="0" dirty="0">
                <a:latin typeface="Verdana Pro" panose="020B0604030504040204" pitchFamily="34" charset="0"/>
              </a:rPr>
              <a:t>Sensitive Content</a:t>
            </a:r>
            <a:endParaRPr lang="en-US" sz="4000" dirty="0">
              <a:latin typeface="Verdana Pro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A14C-B059-4719-A0D4-53703A0B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6" y="2047009"/>
            <a:ext cx="10783344" cy="41299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Verdana Pro" panose="020B0604030504040204" pitchFamily="34" charset="0"/>
              </a:rPr>
              <a:t>In the following slides, we will be discussing topics related to mental health, substance use, and suicide which may trigger strong emotions.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Verdana Pro" panose="020B0604030504040204" pitchFamily="34" charset="0"/>
              </a:rPr>
              <a:t>If you find this content upsetting, please step away or take a moment to compose yourself. 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Verdana Pro" panose="020B0604030504040204" pitchFamily="34" charset="0"/>
              </a:rPr>
              <a:t>If you or someone you know is struggling, don't hesitate to seek help from a trusted co-worker, friend, family member, or mental health professional. You may also contact the </a:t>
            </a:r>
            <a:r>
              <a:rPr lang="en-US" sz="2600" dirty="0">
                <a:solidFill>
                  <a:srgbClr val="FF0000"/>
                </a:solidFill>
                <a:latin typeface="Verdana Pro" panose="020B0604030504040204" pitchFamily="34" charset="0"/>
              </a:rPr>
              <a:t>988 Suicide &amp; Crisis Lifeline</a:t>
            </a:r>
            <a:r>
              <a:rPr lang="en-US" sz="2600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9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raising their hands&#10;&#10;AI-generated content may be incorrect.">
            <a:extLst>
              <a:ext uri="{FF2B5EF4-FFF2-40B4-BE49-F238E27FC236}">
                <a16:creationId xmlns:a16="http://schemas.microsoft.com/office/drawing/2014/main" id="{A89C440A-73CF-7968-36D2-7AFF785F8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4F163-0A8E-45C9-9BB9-07CBE8FB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6" y="0"/>
            <a:ext cx="10783343" cy="1554797"/>
          </a:xfrm>
        </p:spPr>
        <p:txBody>
          <a:bodyPr/>
          <a:lstStyle/>
          <a:p>
            <a:r>
              <a:rPr lang="en-US" sz="4000" dirty="0">
                <a:latin typeface="Verdana Pro" panose="020B0604030504040204" pitchFamily="34" charset="0"/>
              </a:rPr>
              <a:t>Exercise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0B3F2E-E766-514E-6141-B9DE1B3C58FD}"/>
              </a:ext>
            </a:extLst>
          </p:cNvPr>
          <p:cNvSpPr/>
          <p:nvPr/>
        </p:nvSpPr>
        <p:spPr>
          <a:xfrm>
            <a:off x="0" y="3429000"/>
            <a:ext cx="12192000" cy="343080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C9D55E-1531-3E62-6ACF-DA2AA395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64104"/>
            <a:ext cx="12191999" cy="8196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Verdana Pro" panose="020B0604030504040204" pitchFamily="34" charset="0"/>
              </a:rPr>
              <a:t>Raise Your Hand Poll.</a:t>
            </a:r>
          </a:p>
        </p:txBody>
      </p:sp>
    </p:spTree>
    <p:extLst>
      <p:ext uri="{BB962C8B-B14F-4D97-AF65-F5344CB8AC3E}">
        <p14:creationId xmlns:p14="http://schemas.microsoft.com/office/powerpoint/2010/main" val="18779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EA764F1-876D-40D1-99F3-4317EC924B5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693" y="1742703"/>
            <a:ext cx="2371696" cy="23716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0691BF-6361-4F23-9B24-DC31B04ABF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000000"/>
                </a:solidFill>
              </a:rPr>
              <a:t>When you hear the word suicide or hear that someone has died by suicide, what is the first word that enters your mind?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7F2C0-5B71-4552-8995-5346B313F58C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E42FB24-F59E-411B-9519-045996DC2FD7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5574F64-D096-4C91-A88A-63D8184EDD4B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49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1D2D15-3E96-410C-8886-0C6D67980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8770B-18F8-4134-912F-5FD4CB92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6" y="0"/>
            <a:ext cx="10783343" cy="1554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glow rad="146439">
                    <a:schemeClr val="bg1">
                      <a:alpha val="24905"/>
                    </a:schemeClr>
                  </a:glow>
                </a:effectLst>
                <a:latin typeface="Verdana Pro" panose="020B0604030504040204" pitchFamily="34" charset="0"/>
              </a:rPr>
              <a:t>The reason I’m Here </a:t>
            </a:r>
          </a:p>
        </p:txBody>
      </p:sp>
    </p:spTree>
    <p:extLst>
      <p:ext uri="{BB962C8B-B14F-4D97-AF65-F5344CB8AC3E}">
        <p14:creationId xmlns:p14="http://schemas.microsoft.com/office/powerpoint/2010/main" val="219246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construction site&#10;&#10;AI-generated content may be incorrect.">
            <a:extLst>
              <a:ext uri="{FF2B5EF4-FFF2-40B4-BE49-F238E27FC236}">
                <a16:creationId xmlns:a16="http://schemas.microsoft.com/office/drawing/2014/main" id="{30128969-4323-E57C-C5F9-F9613D93C3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54797"/>
            <a:ext cx="12192000" cy="5303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D7DFE-CD64-4111-82C8-1409DAFD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6" y="0"/>
            <a:ext cx="10783343" cy="15547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 Pro" panose="020B0604030504040204" pitchFamily="34" charset="0"/>
              </a:rPr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731D6-446C-42DC-99D9-8F2F967FC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755" y="2947185"/>
            <a:ext cx="6459793" cy="23560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Verdana Pro" panose="020B0604030504040204" pitchFamily="34" charset="0"/>
              </a:rPr>
              <a:t>You are 5 times more likely to lose a coworker to suicide than to a work- related illness or injury!</a:t>
            </a:r>
          </a:p>
        </p:txBody>
      </p:sp>
    </p:spTree>
    <p:extLst>
      <p:ext uri="{BB962C8B-B14F-4D97-AF65-F5344CB8AC3E}">
        <p14:creationId xmlns:p14="http://schemas.microsoft.com/office/powerpoint/2010/main" val="30680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4993-F06B-46DB-9E6A-B15BB87F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6" y="0"/>
            <a:ext cx="10783344" cy="15547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 Pro" panose="020B0604030504040204" pitchFamily="34" charset="0"/>
              </a:rPr>
              <a:t>Statistics by Market Sector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5EFC5E-07B9-42A8-8C0D-3FF51C9B7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872356"/>
              </p:ext>
            </p:extLst>
          </p:nvPr>
        </p:nvGraphicFramePr>
        <p:xfrm>
          <a:off x="395288" y="1828800"/>
          <a:ext cx="11542712" cy="45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028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3825-949E-4E73-BDEC-12B504C8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6" y="0"/>
            <a:ext cx="10783344" cy="150996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 Pro" panose="020B0604030504040204" pitchFamily="34" charset="0"/>
              </a:rPr>
              <a:t>Mental Health in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D627-46A2-4984-B6A3-C4756D5F2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6" y="1719264"/>
            <a:ext cx="6961053" cy="453405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200" dirty="0">
                <a:latin typeface="Verdana Pro" panose="020B0604030504040204" pitchFamily="34" charset="0"/>
              </a:rPr>
              <a:t>According to the CDC: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Verdana Pro" panose="020B0604030504040204" pitchFamily="34" charset="0"/>
              </a:rPr>
              <a:t>72</a:t>
            </a:r>
            <a:r>
              <a:rPr lang="en-US" sz="2800" b="0" dirty="0">
                <a:latin typeface="Verdana Pro" panose="020B0604030504040204" pitchFamily="34" charset="0"/>
              </a:rPr>
              <a:t> mine workers and 56 construction workers out of every 100,000 workers die by suicide.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latin typeface="Verdana Pro" panose="020B0604030504040204" pitchFamily="34" charset="0"/>
              </a:rPr>
              <a:t>In stark contrast, the average suicide rate in the United States is just 12.93 individuals per 100,000 people.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latin typeface="Verdana Pro" panose="020B0604030504040204" pitchFamily="34" charset="0"/>
              </a:rPr>
              <a:t>The suicide rate amongst these workers is 4+ times the national average.</a:t>
            </a:r>
            <a:endParaRPr lang="en-US" sz="2800" dirty="0">
              <a:latin typeface="Verdana Pro" panose="020B0604030504040204" pitchFamily="34" charset="0"/>
            </a:endParaRPr>
          </a:p>
        </p:txBody>
      </p:sp>
      <p:pic>
        <p:nvPicPr>
          <p:cNvPr id="7" name="Picture 6" descr="A group of construction workers in a lift&#10;&#10;AI-generated content may be incorrect.">
            <a:extLst>
              <a:ext uri="{FF2B5EF4-FFF2-40B4-BE49-F238E27FC236}">
                <a16:creationId xmlns:a16="http://schemas.microsoft.com/office/drawing/2014/main" id="{596D05FE-59B9-4175-5757-789DE3EE67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8491" y="1549297"/>
            <a:ext cx="4483510" cy="51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80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6.0.6404"/>
  <p:tag name="SLIDO_PRESENTATION_ID" val="0b1dde2b-3c28-40c7-9c9b-ec4e0ae49ff7"/>
  <p:tag name="SLIDO_EVENT_UUID" val="06e31e7e-5d00-41aa-8cf5-5177212ddfad"/>
  <p:tag name="SLIDO_EVENT_SECTION_UUID" val="531b06c9-84c6-49a5-b80b-272b62e22d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UyNjg0NTJ9"/>
  <p:tag name="SLIDO_TYPE" val="SlidoPoll"/>
  <p:tag name="SLIDO_POLL_UUID" val="ee5f6486-e516-457e-ab39-74e3b8077f82"/>
  <p:tag name="SLIDO_TIMELINE" val="W3sicG9sbFF1ZXN0aW9uVXVpZCI6IjU0MzBiOTVlLTQ1YWItNDk2YS1hOGVjLTAxMzViM2I5NWVkZi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heme/theme1.xml><?xml version="1.0" encoding="utf-8"?>
<a:theme xmlns:a="http://schemas.openxmlformats.org/drawingml/2006/main" name="Office Theme">
  <a:themeElements>
    <a:clrScheme name="Am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15D2F"/>
      </a:accent1>
      <a:accent2>
        <a:srgbClr val="54B948"/>
      </a:accent2>
      <a:accent3>
        <a:srgbClr val="1F2051"/>
      </a:accent3>
      <a:accent4>
        <a:srgbClr val="A28C4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786</Words>
  <Application>Microsoft Macintosh PowerPoint</Application>
  <PresentationFormat>Widescreen</PresentationFormat>
  <Paragraphs>96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-apple-system</vt:lpstr>
      <vt:lpstr>Amasis MT Pro Medium</vt:lpstr>
      <vt:lpstr>Arial</vt:lpstr>
      <vt:lpstr>Calibri</vt:lpstr>
      <vt:lpstr>Lato Medium</vt:lpstr>
      <vt:lpstr>Verdana Pro</vt:lpstr>
      <vt:lpstr>Wingdings</vt:lpstr>
      <vt:lpstr>Office Theme</vt:lpstr>
      <vt:lpstr>PowerPoint Presentation</vt:lpstr>
      <vt:lpstr>Rory Wilson</vt:lpstr>
      <vt:lpstr>WARNING: Sensitive Content</vt:lpstr>
      <vt:lpstr>Exercise </vt:lpstr>
      <vt:lpstr>PowerPoint Presentation</vt:lpstr>
      <vt:lpstr>The reason I’m Here </vt:lpstr>
      <vt:lpstr>DID YOU KNOW?</vt:lpstr>
      <vt:lpstr>Statistics by Market Sector</vt:lpstr>
      <vt:lpstr>Mental Health in Mining</vt:lpstr>
      <vt:lpstr>Key Facts</vt:lpstr>
      <vt:lpstr>Why is this happening?</vt:lpstr>
      <vt:lpstr>What can we do?</vt:lpstr>
      <vt:lpstr>PowerPoint Presentation</vt:lpstr>
      <vt:lpstr>Pay Attention! </vt:lpstr>
      <vt:lpstr>What Can we Do? </vt:lpstr>
      <vt:lpstr>GET INVOLVED! 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Dean</dc:creator>
  <cp:lastModifiedBy>Ken Brandt</cp:lastModifiedBy>
  <cp:revision>69</cp:revision>
  <dcterms:created xsi:type="dcterms:W3CDTF">2024-08-13T17:25:38Z</dcterms:created>
  <dcterms:modified xsi:type="dcterms:W3CDTF">2025-07-21T15:03:35Z</dcterms:modified>
</cp:coreProperties>
</file>